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06" r:id="rId2"/>
    <p:sldId id="307" r:id="rId3"/>
    <p:sldId id="309" r:id="rId4"/>
    <p:sldId id="310" r:id="rId5"/>
    <p:sldId id="311" r:id="rId6"/>
    <p:sldId id="318" r:id="rId7"/>
    <p:sldId id="319" r:id="rId8"/>
    <p:sldId id="320" r:id="rId9"/>
    <p:sldId id="329" r:id="rId10"/>
    <p:sldId id="324" r:id="rId11"/>
    <p:sldId id="325" r:id="rId12"/>
    <p:sldId id="321" r:id="rId13"/>
    <p:sldId id="322" r:id="rId14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9165" autoAdjust="0"/>
  </p:normalViewPr>
  <p:slideViewPr>
    <p:cSldViewPr>
      <p:cViewPr>
        <p:scale>
          <a:sx n="75" d="100"/>
          <a:sy n="75" d="100"/>
        </p:scale>
        <p:origin x="-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844" y="-11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8A398E8-18A6-4AD1-AE09-4E6FCCC40D2D}" type="datetimeFigureOut">
              <a:rPr lang="en-US" smtClean="0"/>
              <a:pPr/>
              <a:t>4/5/2012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E3DBAB7-D912-48B6-94BE-7033CBE82D8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47189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10</a:t>
            </a:fld>
            <a:endParaRPr lang="en-IN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11</a:t>
            </a:fld>
            <a:endParaRPr lang="en-IN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Days 1&amp;2 concentrates on the Legal Framework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12</a:t>
            </a:fld>
            <a:endParaRPr lang="en-IN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Day 3 concentrates on Contract Management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13</a:t>
            </a:fld>
            <a:endParaRPr lang="en-I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498D23-F464-4D99-8CC8-AAB3712126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9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to the Trainer:</a:t>
            </a:r>
          </a:p>
          <a:p>
            <a:pPr marL="228578" indent="-228578">
              <a:buFont typeface="+mj-lt"/>
              <a:buAutoNum type="arabicPeriod"/>
            </a:pPr>
            <a:r>
              <a:rPr lang="en-US" dirty="0" smtClean="0"/>
              <a:t>Welcome the participants to the course</a:t>
            </a:r>
          </a:p>
          <a:p>
            <a:pPr marL="228578" indent="-228578">
              <a:buFont typeface="+mj-lt"/>
              <a:buAutoNum type="arabicPeriod"/>
            </a:pPr>
            <a:r>
              <a:rPr lang="en-US" dirty="0" smtClean="0"/>
              <a:t>Start</a:t>
            </a:r>
            <a:r>
              <a:rPr lang="en-US" baseline="0" dirty="0" smtClean="0"/>
              <a:t> with the personal introductions of the participants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498D23-F464-4D99-8CC8-AAB3712126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9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to the Trainer:</a:t>
            </a:r>
          </a:p>
          <a:p>
            <a:pPr marL="228578" indent="-228578">
              <a:buFont typeface="+mj-lt"/>
              <a:buAutoNum type="arabicPeriod"/>
            </a:pPr>
            <a:r>
              <a:rPr lang="en-US" dirty="0" smtClean="0"/>
              <a:t>Ask the participants to share their expectations from the course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498D23-F464-4D99-8CC8-AAB3712126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9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to the Trainer:</a:t>
            </a:r>
          </a:p>
          <a:p>
            <a:pPr marL="228578" indent="-228578">
              <a:buFont typeface="+mj-lt"/>
              <a:buAutoNum type="arabicPeriod"/>
            </a:pPr>
            <a:r>
              <a:rPr lang="en-US" dirty="0" smtClean="0"/>
              <a:t>Share an overview of the training content with the participants.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6</a:t>
            </a:fld>
            <a:endParaRPr lang="en-I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7</a:t>
            </a:fld>
            <a:endParaRPr lang="en-I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8</a:t>
            </a:fld>
            <a:endParaRPr lang="en-I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75BCD3-7133-4EA3-AE80-C3D0DFF196C2}" type="slidenum">
              <a:rPr lang="en-IN" smtClean="0"/>
              <a:pPr>
                <a:defRPr/>
              </a:pPr>
              <a:t>9</a:t>
            </a:fld>
            <a:endParaRPr lang="en-I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717" r:id="rId14"/>
    <p:sldLayoutId id="214748371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55110" y="381000"/>
            <a:ext cx="9059862" cy="2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US" sz="3600" dirty="0" smtClean="0"/>
              <a:t>Course: Information Security Management in </a:t>
            </a:r>
            <a:r>
              <a:rPr lang="en-US" sz="3600" dirty="0" smtClean="0"/>
              <a:t>e-Governance &amp; Enterprise Application </a:t>
            </a:r>
            <a:endParaRPr lang="en-US" sz="3600" dirty="0" smtClean="0"/>
          </a:p>
          <a:p>
            <a:pPr marL="0" lvl="1">
              <a:spcBef>
                <a:spcPts val="600"/>
              </a:spcBef>
            </a:pPr>
            <a:endParaRPr lang="en-US" sz="3600" dirty="0" smtClean="0"/>
          </a:p>
          <a:p>
            <a:pPr marL="0" lvl="1">
              <a:spcBef>
                <a:spcPts val="600"/>
              </a:spcBef>
            </a:pPr>
            <a:endParaRPr lang="en-US" sz="3200" dirty="0" smtClean="0"/>
          </a:p>
          <a:p>
            <a:pPr>
              <a:spcBef>
                <a:spcPts val="600"/>
              </a:spcBef>
            </a:pPr>
            <a:r>
              <a:rPr lang="en-US" sz="3200" dirty="0" smtClean="0"/>
              <a:t>Day 1</a:t>
            </a:r>
            <a:endParaRPr lang="en-US" sz="2000" dirty="0"/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/>
              <a:t>Session 1: Introduction to the Course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9"/>
          <p:cNvSpPr txBox="1">
            <a:spLocks noChangeArrowheads="1"/>
          </p:cNvSpPr>
          <p:nvPr/>
        </p:nvSpPr>
        <p:spPr bwMode="auto">
          <a:xfrm>
            <a:off x="152400" y="12954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0" hangingPunct="0"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Attitude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Recognize the information security risks in the business environment and its impact to the organization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Appreciate the need for information security and its awareness in the organization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Provide enough emphasis on information security management within the organization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Align organization culture to implement best practices in information security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1600" dirty="0" smtClean="0">
              <a:solidFill>
                <a:schemeClr val="tx2"/>
              </a:solidFill>
              <a:latin typeface="Arial" charset="0"/>
            </a:endParaRP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1600" dirty="0" smtClean="0">
              <a:solidFill>
                <a:schemeClr val="tx2"/>
              </a:solidFill>
              <a:latin typeface="Arial" charset="0"/>
            </a:endParaRP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1600" dirty="0" smtClean="0">
              <a:solidFill>
                <a:schemeClr val="tx2"/>
              </a:solidFill>
              <a:latin typeface="Arial" charset="0"/>
            </a:endParaRP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1600" dirty="0" smtClean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973454" cy="756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Knowledge – Skills – Attitudes (KSA) matrix for </a:t>
            </a:r>
            <a:br>
              <a:rPr lang="en-GB" b="1" dirty="0" smtClean="0"/>
            </a:br>
            <a:r>
              <a:rPr lang="en-GB" b="1" dirty="0" smtClean="0"/>
              <a:t>course – Module 1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A Typical day during the training…</a:t>
            </a:r>
            <a:endParaRPr lang="en-GB" b="1" dirty="0"/>
          </a:p>
        </p:txBody>
      </p:sp>
      <p:sp>
        <p:nvSpPr>
          <p:cNvPr id="5" name="Text Box 109"/>
          <p:cNvSpPr txBox="1">
            <a:spLocks noChangeArrowheads="1"/>
          </p:cNvSpPr>
          <p:nvPr/>
        </p:nvSpPr>
        <p:spPr bwMode="auto">
          <a:xfrm>
            <a:off x="152400" y="12954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Five sessions per day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Three sessions pre-lunch 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Two sessions post -lunch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Each session is for approximately 60 minutes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Each session can be a: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Theoretical or conceptual discussion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Discussion on real life examples (successful e-Governance initiatives..)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Classroom exercise on application of concepts learned during the training…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Presentation or discussion on the findings from the classroom exercise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 charset="0"/>
              </a:rPr>
              <a:t>Or can include all the above…….</a:t>
            </a:r>
          </a:p>
          <a:p>
            <a:pPr marL="804863" lvl="1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dirty="0" smtClean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46" y="387000"/>
            <a:ext cx="8805600" cy="6036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Course Outline </a:t>
            </a:r>
            <a:endParaRPr lang="en-GB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62264509"/>
              </p:ext>
            </p:extLst>
          </p:nvPr>
        </p:nvGraphicFramePr>
        <p:xfrm>
          <a:off x="228600" y="1051561"/>
          <a:ext cx="84582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604"/>
                <a:gridCol w="7319596"/>
              </a:tblGrid>
              <a:tr h="4572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Sessions</a:t>
                      </a:r>
                      <a:endParaRPr lang="en-GB" dirty="0"/>
                    </a:p>
                  </a:txBody>
                  <a:tcPr/>
                </a:tc>
              </a:tr>
              <a:tr h="19812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Day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charset="0"/>
                        </a:rPr>
                        <a:t>Session 1: Welcome to the training course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2: Introduction to Information Security in e-Governance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3: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Models and Frameworks for Information Security Management</a:t>
                      </a:r>
                      <a:endParaRPr lang="en-GB" sz="1600" dirty="0" smtClean="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4: Securing Business Applications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5: Securing Data and Operating Systems</a:t>
                      </a:r>
                      <a:endParaRPr lang="en-US" sz="1600" dirty="0" smtClean="0">
                        <a:latin typeface="Arial" charset="0"/>
                      </a:endParaRPr>
                    </a:p>
                  </a:txBody>
                  <a:tcPr/>
                </a:tc>
              </a:tr>
              <a:tr h="17526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Day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1: Securing IT Infrastructure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2: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Security in end user environment</a:t>
                      </a:r>
                      <a:endParaRPr lang="en-GB" sz="1600" dirty="0" smtClean="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3: Physical and Environmental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 Security</a:t>
                      </a:r>
                      <a:endParaRPr lang="en-US" sz="1600" dirty="0" smtClean="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4: Security Policies</a:t>
                      </a:r>
                      <a:endParaRPr lang="en-GB" sz="1600" dirty="0" smtClean="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5: Disaster Recovery Planning</a:t>
                      </a:r>
                      <a:endParaRPr lang="en-GB" sz="1600" dirty="0" smtClean="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Course Outline – contd..</a:t>
            </a:r>
            <a:endParaRPr lang="en-GB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51307039"/>
              </p:ext>
            </p:extLst>
          </p:nvPr>
        </p:nvGraphicFramePr>
        <p:xfrm>
          <a:off x="228600" y="1255396"/>
          <a:ext cx="8458200" cy="2463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603"/>
                <a:gridCol w="7319597"/>
              </a:tblGrid>
              <a:tr h="54292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Sessions</a:t>
                      </a:r>
                      <a:endParaRPr lang="en-GB" dirty="0"/>
                    </a:p>
                  </a:txBody>
                  <a:tcPr/>
                </a:tc>
              </a:tr>
              <a:tr h="98107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dirty="0" smtClean="0"/>
                        <a:t>Day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000000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Session 1: Information Security Audit – Concepts &amp; Importance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000000"/>
                          </a:solidFill>
                          <a:latin typeface="Arial" charset="0"/>
                          <a:ea typeface="+mn-ea"/>
                          <a:cs typeface="Arial" charset="0"/>
                        </a:rPr>
                        <a:t>Session 2: Regulatory Framework of e-Governance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3: Introduction to ERP Applications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Arial" charset="0"/>
                          <a:cs typeface="Arial" charset="0"/>
                        </a:rPr>
                        <a:t>Session 4: Introduction to Open Source Systems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 charset="0"/>
                        </a:rPr>
                        <a:t>Session 5: Key Learnings, Feedback and training course wrap up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/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2209800"/>
          </a:xfrm>
        </p:spPr>
        <p:txBody>
          <a:bodyPr/>
          <a:lstStyle/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Welcome to the training course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Getting to know the participants - Personal introductions and objectives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Introduction to the training course objectives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Understanding the expectations from the participants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3250" y="228600"/>
            <a:ext cx="1733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9" name="Rectangle 19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Sponsors, Facilitators and Participants</a:t>
            </a:r>
          </a:p>
          <a:p>
            <a:endParaRPr lang="en-US" dirty="0"/>
          </a:p>
        </p:txBody>
      </p:sp>
      <p:sp>
        <p:nvSpPr>
          <p:cNvPr id="798738" name="Rectangle 18"/>
          <p:cNvSpPr>
            <a:spLocks noGrp="1" noChangeArrowheads="1"/>
          </p:cNvSpPr>
          <p:nvPr>
            <p:ph type="title"/>
          </p:nvPr>
        </p:nvSpPr>
        <p:spPr>
          <a:xfrm>
            <a:off x="187638" y="608400"/>
            <a:ext cx="8805600" cy="820800"/>
          </a:xfrm>
        </p:spPr>
        <p:txBody>
          <a:bodyPr/>
          <a:lstStyle/>
          <a:p>
            <a:r>
              <a:rPr lang="en-US" b="1" dirty="0" smtClean="0"/>
              <a:t>Welcome &amp; Introduction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428868"/>
            <a:ext cx="5000660" cy="3291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9" name="Rectangle 19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What are your expectations from the course?</a:t>
            </a:r>
          </a:p>
          <a:p>
            <a:endParaRPr lang="en-US" dirty="0"/>
          </a:p>
        </p:txBody>
      </p:sp>
      <p:sp>
        <p:nvSpPr>
          <p:cNvPr id="798738" name="Rectangle 18"/>
          <p:cNvSpPr>
            <a:spLocks noGrp="1" noChangeArrowheads="1"/>
          </p:cNvSpPr>
          <p:nvPr>
            <p:ph type="title"/>
          </p:nvPr>
        </p:nvSpPr>
        <p:spPr>
          <a:xfrm>
            <a:off x="187638" y="608400"/>
            <a:ext cx="8805600" cy="820800"/>
          </a:xfrm>
        </p:spPr>
        <p:txBody>
          <a:bodyPr/>
          <a:lstStyle/>
          <a:p>
            <a:r>
              <a:rPr lang="en-US" b="1" dirty="0" smtClean="0"/>
              <a:t>Expectations from the course</a:t>
            </a:r>
            <a:endParaRPr lang="en-US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300289"/>
            <a:ext cx="5008673" cy="334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9" name="Rectangle 19"/>
          <p:cNvSpPr>
            <a:spLocks noGrp="1" noChangeArrowheads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What does the training programme contain?</a:t>
            </a:r>
          </a:p>
          <a:p>
            <a:endParaRPr lang="en-US" dirty="0"/>
          </a:p>
        </p:txBody>
      </p:sp>
      <p:sp>
        <p:nvSpPr>
          <p:cNvPr id="798738" name="Rectangle 18"/>
          <p:cNvSpPr>
            <a:spLocks noGrp="1" noChangeArrowheads="1"/>
          </p:cNvSpPr>
          <p:nvPr>
            <p:ph type="title"/>
          </p:nvPr>
        </p:nvSpPr>
        <p:spPr>
          <a:xfrm>
            <a:off x="187638" y="608400"/>
            <a:ext cx="8805600" cy="820800"/>
          </a:xfrm>
        </p:spPr>
        <p:txBody>
          <a:bodyPr/>
          <a:lstStyle/>
          <a:p>
            <a:r>
              <a:rPr lang="en-US" b="1" dirty="0" smtClean="0"/>
              <a:t>Synopsis of training course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6613" y="2500306"/>
            <a:ext cx="333852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Business need for the course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152400" y="1371600"/>
            <a:ext cx="8651875" cy="4495800"/>
          </a:xfr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>
            <a:noAutofit/>
          </a:bodyPr>
          <a:lstStyle/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GB" sz="1600" b="1" dirty="0" smtClean="0">
                <a:latin typeface="Arial" charset="0"/>
              </a:rPr>
              <a:t>Module 1: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</a:pPr>
            <a:r>
              <a:rPr lang="en-GB" sz="1600" dirty="0" smtClean="0">
                <a:latin typeface="Arial" charset="0"/>
              </a:rPr>
              <a:t>The training course will equip the participants with a range of practices and standards in relation to information security management for e-Governance projects to:</a:t>
            </a:r>
          </a:p>
          <a:p>
            <a:pPr marL="339725" lvl="1" indent="-225425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1600" dirty="0" smtClean="0">
                <a:latin typeface="Arial" charset="0"/>
              </a:rPr>
              <a:t>Secure critical information assets of government against loss, theft etc</a:t>
            </a:r>
          </a:p>
          <a:p>
            <a:pPr marL="339725" lvl="1" indent="-225425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1600" dirty="0" smtClean="0">
                <a:latin typeface="Arial" charset="0"/>
              </a:rPr>
              <a:t>Ensure data confidentiality, integrity and non-repudiation</a:t>
            </a:r>
          </a:p>
          <a:p>
            <a:pPr marL="339725" lvl="1" indent="-225425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1600" dirty="0" smtClean="0">
                <a:latin typeface="Arial" charset="0"/>
              </a:rPr>
              <a:t>Ensure availability and continuity of the IT services</a:t>
            </a:r>
          </a:p>
          <a:p>
            <a:pPr marL="339725" lvl="1" indent="-225425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sz="1600" dirty="0" smtClean="0">
                <a:latin typeface="Arial" charset="0"/>
              </a:rPr>
              <a:t>Ensure IT systems implementations inline with the security policies and standards defined by DIT/central/state governments…</a:t>
            </a:r>
          </a:p>
        </p:txBody>
      </p:sp>
      <p:pic>
        <p:nvPicPr>
          <p:cNvPr id="5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Performance Objectives of the Course  - Module 1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228600" y="990600"/>
            <a:ext cx="8630715" cy="517525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hangingPunct="0">
              <a:spcBef>
                <a:spcPts val="1200"/>
              </a:spcBef>
              <a:spcAft>
                <a:spcPts val="1200"/>
              </a:spcAft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The training course performance objectives in terms of expected capabilities to be demonstrated by the participants  in their respective departments post training completion includes the following:</a:t>
            </a:r>
          </a:p>
          <a:p>
            <a:pPr marL="465138" indent="-465138" eaLnBrk="0" hangingPunct="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Support information security risk assessment and development of information security strategy, policy and procedures for e-Governance projects</a:t>
            </a:r>
          </a:p>
          <a:p>
            <a:pPr marL="465138" indent="-465138" eaLnBrk="0" hangingPunct="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Ensure that e-Governance solutions are implemented to address information security risks and threats</a:t>
            </a:r>
          </a:p>
          <a:p>
            <a:pPr marL="465138" indent="-465138" eaLnBrk="0" hangingPunct="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charset="0"/>
              </a:rPr>
              <a:t>Support in implementation of security monitoring and evaluation mechanisms to ensure compliance to security policies, procedures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charset="0"/>
              </a:rPr>
              <a:t>Good practices and standards in information security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charset="0"/>
              </a:rPr>
              <a:t>Approach for managing information security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charset="0"/>
              </a:rPr>
              <a:t>Identification of information security risk categories in the organization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charset="0"/>
              </a:rPr>
              <a:t>Definition of broad level solutions for information security risk management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charset="0"/>
              </a:rPr>
              <a:t>Definition of scope of Information Systems Security Policy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Arial" charset="0"/>
              </a:rPr>
              <a:t>Introduction to Enterprise Applications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endParaRPr lang="en-US" sz="1400" dirty="0">
              <a:solidFill>
                <a:schemeClr val="tx2"/>
              </a:solidFill>
              <a:latin typeface="Arial" charset="0"/>
            </a:endParaRPr>
          </a:p>
          <a:p>
            <a:pPr marL="465138" indent="-465138" eaLnBrk="0" hangingPunct="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US" sz="1400" dirty="0" smtClean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5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973454" cy="756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Knowledge – Skills – Attitudes (KSA) matrix for </a:t>
            </a:r>
            <a:br>
              <a:rPr lang="en-GB" b="1" dirty="0" smtClean="0"/>
            </a:br>
            <a:r>
              <a:rPr lang="en-GB" b="1" dirty="0" smtClean="0"/>
              <a:t>course – Module 1</a:t>
            </a:r>
            <a:endParaRPr lang="en-GB" b="1" dirty="0"/>
          </a:p>
        </p:txBody>
      </p:sp>
      <p:sp>
        <p:nvSpPr>
          <p:cNvPr id="5" name="Text Box 109"/>
          <p:cNvSpPr txBox="1">
            <a:spLocks noChangeArrowheads="1"/>
          </p:cNvSpPr>
          <p:nvPr/>
        </p:nvSpPr>
        <p:spPr bwMode="auto">
          <a:xfrm>
            <a:off x="152400" y="12954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0" hangingPunct="0"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Knowledge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Information security risks and its impact on the government business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Understand IT landscape in e-Governance and potential information security risks and threats across various levels  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Information Security Architecture for e-Governance projects 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Approach for development and implementation of security strategy, policies and procedures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Policy and regulatory aspects related to information security in e-Governance</a:t>
            </a:r>
          </a:p>
        </p:txBody>
      </p:sp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9"/>
          <p:cNvSpPr txBox="1">
            <a:spLocks noChangeArrowheads="1"/>
          </p:cNvSpPr>
          <p:nvPr/>
        </p:nvSpPr>
        <p:spPr bwMode="auto">
          <a:xfrm>
            <a:off x="152400" y="1295400"/>
            <a:ext cx="8686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eaLnBrk="0" hangingPunct="0"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tx2"/>
                </a:solidFill>
                <a:latin typeface="Arial" charset="0"/>
              </a:rPr>
              <a:t>Skills</a:t>
            </a:r>
          </a:p>
          <a:p>
            <a:pPr marL="347663" indent="-347663" eaLnBrk="0" hangingPunct="0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Arial" charset="0"/>
              </a:rPr>
              <a:t>Define the scope of information security audit</a:t>
            </a:r>
          </a:p>
        </p:txBody>
      </p:sp>
      <p:pic>
        <p:nvPicPr>
          <p:cNvPr id="6" name="Picture 2" descr="C:\Documents and Settings\chaitcha605\Desktop\Logos for PwC\Transparent Step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chaitcha605\Desktop\Logos for PwC\Transparent NeGP PN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liennummernplatzhalter 5"/>
          <p:cNvSpPr txBox="1">
            <a:spLocks/>
          </p:cNvSpPr>
          <p:nvPr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973454" cy="756000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b="1" dirty="0" smtClean="0"/>
              <a:t>Knowledge – Skills – Attitudes (KSA) matrix for </a:t>
            </a:r>
            <a:br>
              <a:rPr lang="en-GB" b="1" dirty="0" smtClean="0"/>
            </a:br>
            <a:r>
              <a:rPr lang="en-GB" b="1" dirty="0" smtClean="0"/>
              <a:t>course – Module 1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1224</TotalTime>
  <Words>727</Words>
  <Application>Microsoft Office PowerPoint</Application>
  <PresentationFormat>On-screen Show (4:3)</PresentationFormat>
  <Paragraphs>122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PwC</vt:lpstr>
      <vt:lpstr>Slide 1</vt:lpstr>
      <vt:lpstr>Agenda</vt:lpstr>
      <vt:lpstr>Welcome &amp; Introduction</vt:lpstr>
      <vt:lpstr>Expectations from the course</vt:lpstr>
      <vt:lpstr>Synopsis of training course</vt:lpstr>
      <vt:lpstr>Business need for the course</vt:lpstr>
      <vt:lpstr>Performance Objectives of the Course  - Module 1</vt:lpstr>
      <vt:lpstr>Knowledge – Skills – Attitudes (KSA) matrix for  course – Module 1</vt:lpstr>
      <vt:lpstr>Knowledge – Skills – Attitudes (KSA) matrix for  course – Module 1</vt:lpstr>
      <vt:lpstr>Knowledge – Skills – Attitudes (KSA) matrix for  course – Module 1</vt:lpstr>
      <vt:lpstr>A Typical day during the training…</vt:lpstr>
      <vt:lpstr>Course Outline </vt:lpstr>
      <vt:lpstr>Course Outline – contd..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Madhu Sudhan</cp:lastModifiedBy>
  <cp:revision>171</cp:revision>
  <dcterms:created xsi:type="dcterms:W3CDTF">2006-08-16T00:00:00Z</dcterms:created>
  <dcterms:modified xsi:type="dcterms:W3CDTF">2012-04-05T13:44:48Z</dcterms:modified>
</cp:coreProperties>
</file>